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9" r:id="rId4"/>
    <p:sldId id="332" r:id="rId5"/>
    <p:sldId id="334" r:id="rId6"/>
    <p:sldId id="335" r:id="rId7"/>
    <p:sldId id="329" r:id="rId8"/>
    <p:sldId id="292" r:id="rId9"/>
    <p:sldId id="293" r:id="rId10"/>
    <p:sldId id="274" r:id="rId11"/>
    <p:sldId id="339" r:id="rId12"/>
    <p:sldId id="272" r:id="rId13"/>
    <p:sldId id="294" r:id="rId14"/>
    <p:sldId id="341" r:id="rId15"/>
    <p:sldId id="261" r:id="rId16"/>
    <p:sldId id="325" r:id="rId17"/>
    <p:sldId id="342" r:id="rId18"/>
    <p:sldId id="278" r:id="rId19"/>
    <p:sldId id="310" r:id="rId20"/>
    <p:sldId id="344" r:id="rId21"/>
    <p:sldId id="345" r:id="rId22"/>
    <p:sldId id="346" r:id="rId23"/>
    <p:sldId id="347" r:id="rId24"/>
    <p:sldId id="343" r:id="rId25"/>
    <p:sldId id="326" r:id="rId26"/>
    <p:sldId id="349" r:id="rId27"/>
    <p:sldId id="350" r:id="rId28"/>
    <p:sldId id="264" r:id="rId29"/>
    <p:sldId id="299" r:id="rId30"/>
    <p:sldId id="300" r:id="rId31"/>
    <p:sldId id="285" r:id="rId32"/>
    <p:sldId id="265" r:id="rId33"/>
    <p:sldId id="352" r:id="rId34"/>
    <p:sldId id="301" r:id="rId35"/>
    <p:sldId id="302" r:id="rId36"/>
    <p:sldId id="315" r:id="rId37"/>
    <p:sldId id="266" r:id="rId38"/>
    <p:sldId id="288" r:id="rId39"/>
    <p:sldId id="303" r:id="rId40"/>
    <p:sldId id="356" r:id="rId41"/>
    <p:sldId id="316" r:id="rId42"/>
    <p:sldId id="317" r:id="rId43"/>
    <p:sldId id="318" r:id="rId44"/>
    <p:sldId id="319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4" autoAdjust="0"/>
    <p:restoredTop sz="94660" autoAdjust="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AE01-5235-A245-B71C-5E643AFEBFF4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22C9-5FBB-BE48-BD32-69DD8ABD9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2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C4ECA1-D0D5-4398-B420-85FBB152DDBD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F17378-5E14-4B76-9A39-89EA93365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08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30F93-AD0B-40AD-A6C6-7C65062BCDF6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E705EE-87E3-4560-9472-FD0038D7F27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9A9840-CB83-4983-9CF0-1A0FEDBA9F4E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ABC91-36F7-45DD-9058-F212A2C6DA0A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BF075-542E-4122-9634-36930AB8E626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2BF9B-860B-4FA5-A410-EEC95D7F36E9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2BF9B-860B-4FA5-A410-EEC95D7F36E9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2BF9B-860B-4FA5-A410-EEC95D7F36E9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2BF9B-860B-4FA5-A410-EEC95D7F36E9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C6C84-CA1F-4F75-8D09-D822302330FB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FACFC-0EC7-40C9-A3DB-BA3016CF1956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2BF9B-860B-4FA5-A410-EEC95D7F36E9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8D313-1D1B-4D0E-B41E-42DA2ABFBB9D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D8582-2DFE-4988-9795-484A1CB02CF6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D8582-2DFE-4988-9795-484A1CB02CF6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60758F-AF71-4067-BAFC-F6B68E1A85A9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D111D8-94A5-4420-A329-A16967DE69F0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95491D-0F36-4795-B527-6CDA61A18A0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57258-D885-4A7E-B383-9DA213B0CCD4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DD2FC-F600-432B-8A4D-83C966543A87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BF071-2EAB-49EE-9EC6-301E98CFABF4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379D4-4431-40BD-8235-A91DC3EBFD54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BFF55-E9A9-425D-B7FC-EEA3AC4AFD50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AB41B9-288E-4779-92A8-CC37EF185764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6BE55-1E5B-479E-8FB1-20CB56ED34BC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55B32-B64F-4767-8A84-5BD7790DA5CD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5799F-B4A2-4116-8E5D-DC73D46E902E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273CD-45A1-4F7D-88A9-B3E67EF46916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C4A98-2482-4CB3-AB6E-1B2DDAE4823F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1AEAD5-BC5C-4073-8969-5536E3FF85F4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BF071-2EAB-49EE-9EC6-301E98CFABF4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F8039-030F-4252-A253-C6A9B6D2C885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6B5AA-9F9D-49E7-827A-093E03C02841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905E46-5A22-486B-A59D-662653002F30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0281B-D189-4EA4-B856-E964BAEC9595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5F9939-CEE4-4E0B-840F-592CEA7FC01A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9DD658-2256-4701-AEF1-A3365B7866A2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BC93D-558C-48BB-839F-E4E1B0B58D79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55675" y="2971800"/>
            <a:ext cx="818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 with Text</a:t>
            </a:r>
            <a:r>
              <a:rPr lang="en-US" sz="2400" b="1" baseline="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Cascading Style Sheets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127"/>
            <a:ext cx="955675" cy="6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94B5-5178-46B1-A288-B854C2048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3CF6-2A27-438B-9476-EB91BB30D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493A-2DCF-4E7F-AE09-BDC0497EE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2FAC-9FDB-47F0-88DA-417145E31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2pPr>
            <a:lvl3pPr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C00000"/>
                </a:solidFill>
              </a:defRPr>
            </a:lvl3pPr>
            <a:lvl4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4pPr>
            <a:lvl5pPr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F4F8-54C6-48C7-BF24-08AB3D10B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DD12-F582-4190-936F-60C0096A4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A1C5-313B-4154-8C8B-F63E051BA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2F67-BC29-43DD-B854-E065FB2E8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840B-F308-4066-B199-7A35D8E7B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51F6-4976-414B-A41D-4C41AE1CE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EBB7-B4A8-41EB-9AA9-C601051CA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1066800"/>
            <a:ext cx="81613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1149C5-11A3-4A41-82AE-755A8E30A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5675" cy="6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1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Importing options</a:t>
            </a:r>
          </a:p>
          <a:p>
            <a:pPr lvl="1" eaLnBrk="1" hangingPunct="1">
              <a:defRPr/>
            </a:pPr>
            <a:r>
              <a:rPr lang="en-US" sz="2400" dirty="0" smtClean="0"/>
              <a:t>Use with Microsoft Office documents</a:t>
            </a:r>
          </a:p>
          <a:p>
            <a:pPr lvl="1" eaLnBrk="1" hangingPunct="1">
              <a:defRPr/>
            </a:pPr>
            <a:r>
              <a:rPr lang="en-US" sz="2400" dirty="0" smtClean="0"/>
              <a:t>Import:</a:t>
            </a:r>
          </a:p>
          <a:p>
            <a:pPr lvl="2" eaLnBrk="1" hangingPunct="1">
              <a:defRPr/>
            </a:pPr>
            <a:r>
              <a:rPr lang="en-US" dirty="0" smtClean="0"/>
              <a:t>Text only</a:t>
            </a:r>
          </a:p>
          <a:p>
            <a:pPr lvl="2" eaLnBrk="1" hangingPunct="1">
              <a:defRPr/>
            </a:pPr>
            <a:r>
              <a:rPr lang="en-US" dirty="0" smtClean="0"/>
              <a:t>Text with structure</a:t>
            </a:r>
          </a:p>
          <a:p>
            <a:pPr lvl="2" eaLnBrk="1" hangingPunct="1">
              <a:defRPr/>
            </a:pPr>
            <a:r>
              <a:rPr lang="en-US" dirty="0" smtClean="0"/>
              <a:t>Text, structure, basic formatting</a:t>
            </a:r>
          </a:p>
          <a:p>
            <a:pPr lvl="2" eaLnBrk="1" hangingPunct="1">
              <a:defRPr/>
            </a:pPr>
            <a:r>
              <a:rPr lang="en-US" dirty="0" smtClean="0"/>
              <a:t>Text, structure, full formatting</a:t>
            </a:r>
          </a:p>
          <a:p>
            <a:pPr lvl="1" eaLnBrk="1" hangingPunct="1">
              <a:defRPr/>
            </a:pPr>
            <a:r>
              <a:rPr lang="en-US" sz="2400" dirty="0" smtClean="0"/>
              <a:t>Option chosen depends on importance of original structure and formatting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Linking to Word or Excel documents</a:t>
            </a:r>
          </a:p>
          <a:p>
            <a:pPr lvl="1" eaLnBrk="1" hangingPunct="1">
              <a:defRPr/>
            </a:pPr>
            <a:r>
              <a:rPr lang="en-US" sz="2400" dirty="0" smtClean="0"/>
              <a:t>Drag the Word or Excel document from its current location to the place on the page you want the link to appear</a:t>
            </a:r>
          </a:p>
          <a:p>
            <a:pPr lvl="1" eaLnBrk="1" hangingPunct="1">
              <a:defRPr/>
            </a:pPr>
            <a:r>
              <a:rPr lang="en-US" sz="2400" dirty="0" smtClean="0"/>
              <a:t>Select the Create a link option button in the Insert Document dialog box, then save the file in your local site root folder so it will be uploaded when you publish your site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Text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7244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HTML button </a:t>
            </a:r>
            <a:r>
              <a:rPr lang="en-US" sz="2400" dirty="0" smtClean="0">
                <a:effectLst/>
              </a:rPr>
              <a:t>on the Property inspector if necessary, then click anywhere within the words </a:t>
            </a:r>
            <a:r>
              <a:rPr lang="en-US" sz="2400" b="1" dirty="0" smtClean="0">
                <a:effectLst/>
              </a:rPr>
              <a:t>The Sea Spa Services</a:t>
            </a:r>
            <a:r>
              <a:rPr lang="en-US" sz="2400" dirty="0" smtClean="0">
                <a:effectLst/>
              </a:rPr>
              <a:t>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Format list arrow</a:t>
            </a:r>
            <a:r>
              <a:rPr lang="en-US" sz="2400" dirty="0" smtClean="0">
                <a:effectLst/>
              </a:rPr>
              <a:t>, then click </a:t>
            </a:r>
            <a:r>
              <a:rPr lang="en-US" sz="2400" b="1" dirty="0" smtClean="0">
                <a:effectLst/>
              </a:rPr>
              <a:t>Heading 1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Repeat steps 1 and 2 to add the Heading 2 style to </a:t>
            </a:r>
            <a:r>
              <a:rPr lang="en-US" sz="2400" b="1" dirty="0" smtClean="0">
                <a:effectLst/>
              </a:rPr>
              <a:t>Massages</a:t>
            </a:r>
            <a:r>
              <a:rPr lang="en-US" sz="2400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Facials</a:t>
            </a:r>
            <a:r>
              <a:rPr lang="en-US" sz="2400" dirty="0" smtClean="0">
                <a:effectLst/>
              </a:rPr>
              <a:t>, and </a:t>
            </a:r>
            <a:r>
              <a:rPr lang="en-US" sz="2400" b="1" dirty="0" smtClean="0">
                <a:effectLst/>
              </a:rPr>
              <a:t>Body Treatments</a:t>
            </a:r>
            <a:r>
              <a:rPr lang="en-US" sz="2400" dirty="0" smtClean="0">
                <a:effectLst/>
              </a:rPr>
              <a:t> right under the </a:t>
            </a:r>
            <a:r>
              <a:rPr lang="en-US" sz="2400" dirty="0" smtClean="0">
                <a:effectLst/>
              </a:rPr>
              <a:t>logo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>
                <a:effectLst/>
              </a:rPr>
              <a:t>Click after the word “Treatments”, insert a line break, click the </a:t>
            </a:r>
            <a:r>
              <a:rPr lang="en-US" sz="2400" b="1" dirty="0">
                <a:effectLst/>
              </a:rPr>
              <a:t>Show Code and Design views button </a:t>
            </a:r>
            <a:r>
              <a:rPr lang="en-US" sz="2400" dirty="0">
                <a:effectLst/>
              </a:rPr>
              <a:t>on the Document toolbar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Show Design view button</a:t>
            </a:r>
            <a:r>
              <a:rPr lang="en-US" sz="2400" dirty="0">
                <a:effectLst/>
              </a:rPr>
              <a:t> on the Document toolbar, then save your </a:t>
            </a:r>
            <a:r>
              <a:rPr lang="en-US" sz="2400" dirty="0" smtClean="0">
                <a:effectLst/>
              </a:rPr>
              <a:t>work</a:t>
            </a:r>
            <a:endParaRPr lang="en-US" sz="2400" b="1" dirty="0">
              <a:effectLst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Setting Text Properties</a:t>
            </a:r>
            <a:endParaRPr lang="en-US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2363" y="6553200"/>
            <a:ext cx="5867400" cy="304800"/>
          </a:xfrm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1.53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56651"/>
            <a:ext cx="6179369" cy="2829549"/>
          </a:xfrm>
          <a:prstGeom prst="rect">
            <a:avLst/>
          </a:prstGeom>
        </p:spPr>
      </p:pic>
      <p:pic>
        <p:nvPicPr>
          <p:cNvPr id="6" name="Picture 5" descr="Screen shot 2012-07-12 at 1.53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53731"/>
            <a:ext cx="6629400" cy="299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343400"/>
          </a:xfrm>
        </p:spPr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</a:rPr>
              <a:t>Choosing fonts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Sans-serif </a:t>
            </a:r>
            <a:r>
              <a:rPr lang="en-US" sz="2400" dirty="0" smtClean="0">
                <a:solidFill>
                  <a:srgbClr val="00664D"/>
                </a:solidFill>
              </a:rPr>
              <a:t>fonts are made up of plain characters without any strokes at the top and bottom of letters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Used frequently for headings and subheadings in printed text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</a:rPr>
              <a:t>Serif fonts </a:t>
            </a:r>
            <a:r>
              <a:rPr lang="en-US" sz="2400" dirty="0" smtClean="0">
                <a:solidFill>
                  <a:srgbClr val="00664D"/>
                </a:solidFill>
              </a:rPr>
              <a:t>are more ornate, with small extra strokes at the top and bottom of the characters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Easier to read in printed material because the extra strokes lead your eye from one character to the next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8006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Select the three service items and their descriptions under the Massages heading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Unordered List button</a:t>
            </a:r>
            <a:r>
              <a:rPr lang="en-US" sz="2400" dirty="0" smtClean="0">
                <a:effectLst/>
              </a:rPr>
              <a:t> on the HTML Property inspector, then deselect the text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>
                <a:effectLst/>
              </a:rPr>
              <a:t>Repeat steps 1 and 2 to create unordered lists of the spa service items under the Facials and Body Treatments </a:t>
            </a:r>
            <a:r>
              <a:rPr lang="en-US" sz="2400" dirty="0" smtClean="0">
                <a:effectLst/>
              </a:rPr>
              <a:t>headings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>
                <a:effectLst/>
              </a:rPr>
              <a:t>Click to place the insertion point before the first item in the first unordered list, then click the </a:t>
            </a:r>
            <a:r>
              <a:rPr lang="en-US" sz="2400" b="1" dirty="0">
                <a:effectLst/>
              </a:rPr>
              <a:t>Show Code view button</a:t>
            </a:r>
            <a:r>
              <a:rPr lang="en-US" sz="2400" dirty="0">
                <a:effectLst/>
              </a:rPr>
              <a:t> on the Document toolbar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Show Design view button</a:t>
            </a:r>
            <a:r>
              <a:rPr lang="en-US" sz="2400" dirty="0">
                <a:effectLst/>
              </a:rPr>
              <a:t> on the Document toolbar to return to Design View, then save your </a:t>
            </a:r>
            <a:r>
              <a:rPr lang="en-US" sz="2400" dirty="0" smtClean="0">
                <a:effectLst/>
              </a:rPr>
              <a:t>work</a:t>
            </a:r>
            <a:endParaRPr lang="en-US" sz="240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an Unordered List</a:t>
            </a:r>
            <a:endParaRPr lang="en-US" dirty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7-12 at 1.59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7682250" cy="2228381"/>
          </a:xfrm>
          <a:prstGeom prst="rect">
            <a:avLst/>
          </a:prstGeom>
        </p:spPr>
      </p:pic>
      <p:pic>
        <p:nvPicPr>
          <p:cNvPr id="7" name="Picture 6" descr="Screen shot 2012-07-12 at 2.00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939363"/>
            <a:ext cx="7543800" cy="233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191000"/>
          </a:xfrm>
        </p:spPr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Coding for the semantic web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  <a:effectLst/>
              </a:rPr>
              <a:t>Semantic web </a:t>
            </a:r>
            <a:r>
              <a:rPr lang="en-US" sz="2400" dirty="0" smtClean="0">
                <a:solidFill>
                  <a:srgbClr val="00664D"/>
                </a:solidFill>
                <a:effectLst/>
              </a:rPr>
              <a:t>refers to the way page content, such as paragraph, text, or list items, can be coded to emphasize their meaning to users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  <a:effectLst/>
              </a:rPr>
              <a:t>Semantic markup</a:t>
            </a:r>
            <a:r>
              <a:rPr lang="en-US" sz="2400" dirty="0" smtClean="0">
                <a:solidFill>
                  <a:srgbClr val="00664D"/>
                </a:solidFill>
                <a:effectLst/>
              </a:rPr>
              <a:t>, or coding to emphasize meaning, is a way to incorporate good accessibility practice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CSS styles affect the appearance of web page content while semantic markup enhances the meaning of the content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Using ordered lists</a:t>
            </a:r>
          </a:p>
          <a:p>
            <a:pPr lvl="1" eaLnBrk="1" hangingPunct="1">
              <a:defRPr/>
            </a:pPr>
            <a:r>
              <a:rPr lang="en-US" sz="2400" dirty="0" smtClean="0"/>
              <a:t>Contain numbered or lettered items</a:t>
            </a:r>
          </a:p>
          <a:p>
            <a:pPr lvl="2" eaLnBrk="1" hangingPunct="1">
              <a:defRPr/>
            </a:pPr>
            <a:r>
              <a:rPr lang="en-US" dirty="0" smtClean="0"/>
              <a:t>Must appear in a particular order</a:t>
            </a:r>
          </a:p>
          <a:p>
            <a:pPr lvl="1" eaLnBrk="1" hangingPunct="1">
              <a:defRPr/>
            </a:pPr>
            <a:r>
              <a:rPr lang="en-US" sz="2400" dirty="0" smtClean="0"/>
              <a:t>Dreamweaver uses several options for number styles</a:t>
            </a:r>
          </a:p>
          <a:p>
            <a:pPr lvl="2" eaLnBrk="1" hangingPunct="1">
              <a:defRPr/>
            </a:pPr>
            <a:r>
              <a:rPr lang="en-US" dirty="0" smtClean="0"/>
              <a:t>Roman</a:t>
            </a:r>
          </a:p>
          <a:p>
            <a:pPr lvl="2" eaLnBrk="1" hangingPunct="1">
              <a:defRPr/>
            </a:pPr>
            <a:r>
              <a:rPr lang="en-US" dirty="0" smtClean="0"/>
              <a:t>Arabic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Understanding Cascading Style Sheets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49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Advantages of using CSS</a:t>
            </a:r>
          </a:p>
          <a:p>
            <a:pPr lvl="1" eaLnBrk="1" hangingPunct="1">
              <a:defRPr/>
            </a:pPr>
            <a:r>
              <a:rPr lang="en-US" sz="2400" dirty="0" smtClean="0"/>
              <a:t>Save time</a:t>
            </a:r>
          </a:p>
          <a:p>
            <a:pPr lvl="1" eaLnBrk="1" hangingPunct="1">
              <a:defRPr/>
            </a:pPr>
            <a:r>
              <a:rPr lang="en-US" sz="2400" dirty="0" smtClean="0"/>
              <a:t>Provide continuity across a website</a:t>
            </a:r>
          </a:p>
          <a:p>
            <a:pPr>
              <a:defRPr/>
            </a:pPr>
            <a:r>
              <a:rPr lang="en-US" sz="2800" dirty="0" smtClean="0"/>
              <a:t>CSS classified by location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External style sheet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Internal style sheet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Embedded style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Inline style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399337" cy="5105400"/>
          </a:xfrm>
          <a:noFill/>
        </p:spPr>
        <p:txBody>
          <a:bodyPr/>
          <a:lstStyle/>
          <a:p>
            <a:pPr>
              <a:defRPr/>
            </a:pPr>
            <a:r>
              <a:rPr lang="en-US" sz="2600" dirty="0" smtClean="0">
                <a:effectLst/>
              </a:rPr>
              <a:t>Create a new page</a:t>
            </a:r>
          </a:p>
          <a:p>
            <a:pPr>
              <a:defRPr/>
            </a:pPr>
            <a:r>
              <a:rPr lang="en-US" sz="2600" dirty="0" smtClean="0">
                <a:effectLst/>
              </a:rPr>
              <a:t>Import text</a:t>
            </a:r>
          </a:p>
          <a:p>
            <a:pPr>
              <a:defRPr/>
            </a:pPr>
            <a:r>
              <a:rPr lang="en-US" sz="2600" dirty="0" smtClean="0">
                <a:effectLst/>
              </a:rPr>
              <a:t>Set text properties</a:t>
            </a:r>
          </a:p>
          <a:p>
            <a:pPr>
              <a:defRPr/>
            </a:pPr>
            <a:r>
              <a:rPr lang="en-US" sz="2600" dirty="0" smtClean="0">
                <a:effectLst/>
              </a:rPr>
              <a:t>Create an unordered list</a:t>
            </a:r>
          </a:p>
          <a:p>
            <a:pPr>
              <a:defRPr/>
            </a:pPr>
            <a:r>
              <a:rPr lang="en-US" sz="2600" dirty="0" smtClean="0">
                <a:effectLst/>
              </a:rPr>
              <a:t>Understand Cascading Style Sheets</a:t>
            </a:r>
          </a:p>
          <a:p>
            <a:pPr>
              <a:defRPr/>
            </a:pPr>
            <a:r>
              <a:rPr lang="en-US" sz="2600" dirty="0" smtClean="0">
                <a:effectLst/>
              </a:rPr>
              <a:t>Create a rule in a new Cascading Style Sheet</a:t>
            </a:r>
          </a:p>
          <a:p>
            <a:pPr>
              <a:defRPr/>
            </a:pPr>
            <a:r>
              <a:rPr lang="en-US" sz="2600" dirty="0">
                <a:effectLst/>
              </a:rPr>
              <a:t>Apply and edit a rule</a:t>
            </a:r>
          </a:p>
          <a:p>
            <a:pPr>
              <a:defRPr/>
            </a:pPr>
            <a:r>
              <a:rPr lang="en-US" sz="2600" dirty="0">
                <a:effectLst/>
              </a:rPr>
              <a:t>Add rules to a Cascading Style Sheet</a:t>
            </a:r>
          </a:p>
          <a:p>
            <a:pPr>
              <a:defRPr/>
            </a:pPr>
            <a:r>
              <a:rPr lang="en-US" sz="2600" dirty="0">
                <a:effectLst/>
              </a:rPr>
              <a:t>Attach a Cascading Style Sheet to a page</a:t>
            </a:r>
          </a:p>
          <a:p>
            <a:pPr>
              <a:defRPr/>
            </a:pPr>
            <a:r>
              <a:rPr lang="en-US" sz="2600" dirty="0">
                <a:effectLst/>
              </a:rPr>
              <a:t>Check for spelling errors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Understanding Cascading Style Sheets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6550"/>
            <a:ext cx="7399337" cy="4641850"/>
          </a:xfrm>
          <a:noFill/>
        </p:spPr>
        <p:txBody>
          <a:bodyPr/>
          <a:lstStyle/>
          <a:p>
            <a:pPr>
              <a:defRPr/>
            </a:pPr>
            <a:r>
              <a:rPr lang="en-US" sz="2800" dirty="0" smtClean="0"/>
              <a:t>CSS classified by function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Class style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HTML style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Advanced or Compound style</a:t>
            </a:r>
          </a:p>
          <a:p>
            <a:pPr>
              <a:buFont typeface="Arial" charset="0"/>
              <a:buChar char="–"/>
              <a:defRPr/>
            </a:pPr>
            <a:r>
              <a:rPr lang="en-US" sz="2800" dirty="0" smtClean="0"/>
              <a:t>The CSS Styles panel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Use the CSS Styles panel to create, edit, and apply rules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The panel has two views: 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All (Document) Mode 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Current Selection Mode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Understanding Cascading Style Sheets</a:t>
            </a:r>
            <a:endParaRPr lang="en-US" sz="3200" dirty="0"/>
          </a:p>
        </p:txBody>
      </p:sp>
      <p:pic>
        <p:nvPicPr>
          <p:cNvPr id="5" name="Content Placeholder 4" descr="Screen shot 2012-07-12 at 2.08.54 PM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92" r="702"/>
          <a:stretch/>
        </p:blipFill>
        <p:spPr>
          <a:xfrm>
            <a:off x="2126512" y="1600200"/>
            <a:ext cx="6230679" cy="4641850"/>
          </a:xfrm>
          <a:noFill/>
        </p:spPr>
      </p:pic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Understanding Cascading Style Sheets</a:t>
            </a:r>
            <a:endParaRPr lang="en-US" sz="3200" dirty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7" name="Content Placeholder 6" descr="Screen shot 2012-07-12 at 2.09.21 PM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63" r="-109"/>
          <a:stretch/>
        </p:blipFill>
        <p:spPr>
          <a:xfrm>
            <a:off x="1981200" y="1600200"/>
            <a:ext cx="599676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3733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Using the CSS and HTML Property inspector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Apply CSS styles using the CSS or HTML Property inspector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First select the element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Apply a style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You can change back and forth between the two Property inspectors</a:t>
            </a:r>
            <a:endParaRPr lang="en-US" sz="2400" dirty="0">
              <a:effectLst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Creating a Rule in a New Cascading Style Sheet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495800"/>
          </a:xfrm>
          <a:noFill/>
        </p:spPr>
        <p:txBody>
          <a:bodyPr/>
          <a:lstStyle/>
          <a:p>
            <a:pPr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Window</a:t>
            </a:r>
            <a:r>
              <a:rPr lang="en-US" sz="2400" dirty="0" smtClean="0">
                <a:effectLst/>
              </a:rPr>
              <a:t> on the Menu bar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Switch to All (Document) Mode button </a:t>
            </a:r>
            <a:r>
              <a:rPr lang="en-US" dirty="0" smtClean="0">
                <a:effectLst/>
              </a:rPr>
              <a:t>under the CSS styles panel tab</a:t>
            </a:r>
          </a:p>
          <a:p>
            <a:pPr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New CSS Rule button </a:t>
            </a:r>
            <a:r>
              <a:rPr lang="en-US" sz="2400" dirty="0" smtClean="0">
                <a:effectLst/>
              </a:rPr>
              <a:t>on the CSS Styles panel</a:t>
            </a:r>
            <a:endParaRPr lang="en-US" sz="2400" b="1" dirty="0">
              <a:effectLst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the </a:t>
            </a:r>
            <a:r>
              <a:rPr lang="en-US" b="1" dirty="0">
                <a:effectLst/>
              </a:rPr>
              <a:t>Selector Type list arrow</a:t>
            </a:r>
            <a:r>
              <a:rPr lang="en-US" dirty="0">
                <a:effectLst/>
              </a:rPr>
              <a:t>, select </a:t>
            </a:r>
            <a:r>
              <a:rPr lang="en-US" b="1" dirty="0">
                <a:effectLst/>
              </a:rPr>
              <a:t>Class</a:t>
            </a:r>
            <a:r>
              <a:rPr lang="en-US" dirty="0">
                <a:effectLst/>
              </a:rPr>
              <a:t>, then type </a:t>
            </a:r>
            <a:r>
              <a:rPr lang="en-US" b="1" dirty="0" err="1">
                <a:effectLst/>
              </a:rPr>
              <a:t>bold_blue</a:t>
            </a:r>
            <a:r>
              <a:rPr lang="en-US" dirty="0">
                <a:effectLst/>
              </a:rPr>
              <a:t> in the Selector Name text box </a:t>
            </a:r>
            <a:endParaRPr lang="en-US" dirty="0" smtClean="0">
              <a:effectLst/>
            </a:endParaRPr>
          </a:p>
          <a:p>
            <a:pPr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Rule Definition list arrow, </a:t>
            </a: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(New Style Sheet File)</a:t>
            </a:r>
            <a:r>
              <a:rPr lang="en-US" sz="2400" dirty="0" smtClean="0">
                <a:effectLst/>
              </a:rPr>
              <a:t>, click </a:t>
            </a:r>
            <a:r>
              <a:rPr lang="en-US" sz="2400" b="1" dirty="0" smtClean="0">
                <a:effectLst/>
              </a:rPr>
              <a:t>OK</a:t>
            </a:r>
          </a:p>
          <a:p>
            <a:pPr>
              <a:buFontTx/>
              <a:buAutoNum type="arabicPeriod"/>
              <a:defRPr/>
            </a:pPr>
            <a:r>
              <a:rPr lang="en-US" sz="2400" dirty="0">
                <a:effectLst/>
              </a:rPr>
              <a:t>Type </a:t>
            </a:r>
            <a:r>
              <a:rPr lang="en-US" sz="2400" b="1" dirty="0" err="1">
                <a:effectLst/>
              </a:rPr>
              <a:t>su_styles</a:t>
            </a:r>
            <a:r>
              <a:rPr lang="en-US" sz="2400" dirty="0">
                <a:effectLst/>
              </a:rPr>
              <a:t> in the File name text box (Win) or the Save As text box (Mac), then click </a:t>
            </a:r>
            <a:r>
              <a:rPr lang="en-US" sz="2400" b="1" dirty="0">
                <a:effectLst/>
              </a:rPr>
              <a:t>Save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Creating a Style in a New Cascading Style Sheet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105400"/>
          </a:xfrm>
          <a:noFill/>
        </p:spPr>
        <p:txBody>
          <a:bodyPr/>
          <a:lstStyle/>
          <a:p>
            <a:pPr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>
                <a:effectLst/>
              </a:rPr>
              <a:t>the </a:t>
            </a:r>
            <a:r>
              <a:rPr lang="en-US" sz="2400" b="1" dirty="0">
                <a:effectLst/>
              </a:rPr>
              <a:t>Font-family list </a:t>
            </a:r>
            <a:r>
              <a:rPr lang="en-US" sz="2400" b="1" dirty="0" smtClean="0">
                <a:effectLst/>
              </a:rPr>
              <a:t>arrow</a:t>
            </a:r>
            <a:endParaRPr lang="en-US" sz="2400" dirty="0">
              <a:effectLst/>
            </a:endParaRP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Arial</a:t>
            </a:r>
            <a:r>
              <a:rPr lang="en-US" dirty="0">
                <a:effectLst/>
              </a:rPr>
              <a:t>, </a:t>
            </a:r>
            <a:r>
              <a:rPr lang="en-US" b="1" dirty="0">
                <a:effectLst/>
              </a:rPr>
              <a:t>Helvetica</a:t>
            </a:r>
            <a:r>
              <a:rPr lang="en-US" dirty="0">
                <a:effectLst/>
              </a:rPr>
              <a:t>, </a:t>
            </a:r>
            <a:r>
              <a:rPr lang="en-US" b="1" dirty="0">
                <a:effectLst/>
              </a:rPr>
              <a:t>sans-serif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Font-size list arrow, </a:t>
            </a: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14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>
                <a:effectLst/>
              </a:rPr>
              <a:t>Keep size measurement as </a:t>
            </a:r>
            <a:r>
              <a:rPr lang="en-US" dirty="0" err="1">
                <a:effectLst/>
              </a:rPr>
              <a:t>px</a:t>
            </a:r>
            <a:endParaRPr lang="en-US" dirty="0">
              <a:effectLst/>
            </a:endParaRP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Font-style list arrow</a:t>
            </a:r>
            <a:r>
              <a:rPr lang="en-US" dirty="0">
                <a:effectLst/>
              </a:rPr>
              <a:t>, click </a:t>
            </a:r>
            <a:r>
              <a:rPr lang="en-US" b="1" dirty="0">
                <a:effectLst/>
              </a:rPr>
              <a:t>normal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Font-weight list arrow</a:t>
            </a:r>
            <a:r>
              <a:rPr lang="en-US" dirty="0">
                <a:effectLst/>
              </a:rPr>
              <a:t>, click </a:t>
            </a:r>
            <a:r>
              <a:rPr lang="en-US" b="1" dirty="0" smtClean="0">
                <a:effectLst/>
              </a:rPr>
              <a:t>bold</a:t>
            </a:r>
            <a:endParaRPr lang="en-US" sz="2400" b="1" dirty="0" smtClean="0">
              <a:effectLst/>
            </a:endParaRP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Color box </a:t>
            </a:r>
            <a:r>
              <a:rPr lang="en-US" sz="2400" dirty="0">
                <a:effectLst/>
              </a:rPr>
              <a:t>to open the color picker, click </a:t>
            </a:r>
            <a:r>
              <a:rPr lang="en-US" sz="2400" b="1" dirty="0">
                <a:effectLst/>
              </a:rPr>
              <a:t>#006</a:t>
            </a:r>
            <a:r>
              <a:rPr lang="en-US" sz="2400" dirty="0">
                <a:effectLst/>
              </a:rPr>
              <a:t>, then click </a:t>
            </a:r>
            <a:r>
              <a:rPr lang="en-US" sz="2400" b="1" dirty="0">
                <a:effectLst/>
              </a:rPr>
              <a:t>OK</a:t>
            </a:r>
            <a:r>
              <a:rPr lang="en-US" sz="2400" dirty="0">
                <a:effectLst/>
              </a:rPr>
              <a:t>, then click the </a:t>
            </a:r>
            <a:r>
              <a:rPr lang="en-US" sz="2400" b="1" dirty="0">
                <a:effectLst/>
              </a:rPr>
              <a:t>Refresh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effectLst/>
              </a:rPr>
              <a:t>button </a:t>
            </a:r>
            <a:r>
              <a:rPr lang="en-US" sz="2400" dirty="0">
                <a:effectLst/>
              </a:rPr>
              <a:t>on the Files panel</a:t>
            </a:r>
            <a:endParaRPr lang="en-US" sz="2400" b="1" dirty="0">
              <a:effectLst/>
            </a:endParaRP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Show Code view button</a:t>
            </a:r>
            <a:r>
              <a:rPr lang="en-US" sz="2400" dirty="0">
                <a:effectLst/>
              </a:rPr>
              <a:t> on the Document toolbar 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File</a:t>
            </a:r>
            <a:r>
              <a:rPr lang="en-US" sz="2400" dirty="0">
                <a:effectLst/>
              </a:rPr>
              <a:t> on the Menu bar, then click </a:t>
            </a:r>
            <a:r>
              <a:rPr lang="en-US" sz="2400" b="1" dirty="0">
                <a:effectLst/>
              </a:rPr>
              <a:t>Save </a:t>
            </a:r>
            <a:r>
              <a:rPr lang="en-US" sz="2400" b="1" dirty="0" smtClean="0">
                <a:effectLst/>
              </a:rPr>
              <a:t>All</a:t>
            </a:r>
            <a:endParaRPr lang="en-US" b="1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Creating a Style in a New Cascading Style Sheet</a:t>
            </a:r>
            <a:endParaRPr lang="en-US" sz="2400" dirty="0"/>
          </a:p>
        </p:txBody>
      </p:sp>
      <p:pic>
        <p:nvPicPr>
          <p:cNvPr id="5" name="Content Placeholder 4" descr="Screen shot 2012-07-12 at 2.14.59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992" r="-9992"/>
          <a:stretch>
            <a:fillRect/>
          </a:stretch>
        </p:blipFill>
        <p:spPr>
          <a:xfrm>
            <a:off x="1676400" y="1600200"/>
            <a:ext cx="6646863" cy="4038600"/>
          </a:xfrm>
          <a:noFill/>
        </p:spPr>
      </p:pic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Creating a Style in a New Cascading Style Sheet</a:t>
            </a:r>
            <a:endParaRPr lang="en-US" sz="2400" dirty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7" name="Content Placeholder 6" descr="Screen shot 2012-07-12 at 2.15.19 PM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258" b="255"/>
          <a:stretch/>
        </p:blipFill>
        <p:spPr>
          <a:xfrm>
            <a:off x="1981200" y="1070177"/>
            <a:ext cx="6180137" cy="3197023"/>
          </a:xfrm>
        </p:spPr>
      </p:pic>
      <p:pic>
        <p:nvPicPr>
          <p:cNvPr id="5" name="Content Placeholder 5" descr="Screen shot 2012-07-12 at 2.15.41 PM.png"/>
          <p:cNvPicPr>
            <a:picLocks noChangeAspect="1"/>
          </p:cNvPicPr>
          <p:nvPr/>
        </p:nvPicPr>
        <p:blipFill rotWithShape="1">
          <a:blip r:embed="rId4"/>
          <a:srcRect t="2439" b="-813"/>
          <a:stretch/>
        </p:blipFill>
        <p:spPr bwMode="auto">
          <a:xfrm>
            <a:off x="1927375" y="4267200"/>
            <a:ext cx="6226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Applying and Editing a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9530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Show Design view button</a:t>
            </a:r>
            <a:r>
              <a:rPr lang="en-US" sz="2400" dirty="0" smtClean="0">
                <a:effectLst/>
              </a:rPr>
              <a:t> on the Document toolbar</a:t>
            </a:r>
          </a:p>
          <a:p>
            <a:pPr lvl="1" indent="-285750" eaLnBrk="1" hangingPunct="1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Then click the CSS button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Select </a:t>
            </a:r>
            <a:r>
              <a:rPr lang="en-US" sz="2400" b="1" dirty="0" smtClean="0">
                <a:effectLst/>
              </a:rPr>
              <a:t>Massages</a:t>
            </a:r>
            <a:r>
              <a:rPr lang="en-US" sz="2400" dirty="0" smtClean="0">
                <a:effectLst/>
              </a:rPr>
              <a:t>, click the </a:t>
            </a:r>
            <a:r>
              <a:rPr lang="en-US" sz="2400" b="1" dirty="0" smtClean="0">
                <a:effectLst/>
              </a:rPr>
              <a:t>Targeted Rule list arrow</a:t>
            </a:r>
            <a:r>
              <a:rPr lang="en-US" sz="2400" dirty="0" smtClean="0">
                <a:effectLst/>
              </a:rPr>
              <a:t> in the CSS Property inspector, click </a:t>
            </a:r>
            <a:r>
              <a:rPr lang="en-US" sz="2400" b="1" dirty="0" smtClean="0">
                <a:effectLst/>
              </a:rPr>
              <a:t>bold_blue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Repeat Step 2 to apply the bold_blue style to the Facials and Body Treatment unordered list </a:t>
            </a:r>
            <a:r>
              <a:rPr lang="en-US" sz="2400" dirty="0" smtClean="0">
                <a:effectLst/>
              </a:rPr>
              <a:t>headings</a:t>
            </a:r>
          </a:p>
          <a:p>
            <a:pPr marL="514350" indent="-514350" eaLnBrk="1" hangingPunct="1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 err="1">
                <a:effectLst/>
              </a:rPr>
              <a:t>bold_blue</a:t>
            </a:r>
            <a:r>
              <a:rPr lang="en-US" sz="2400" b="1" dirty="0">
                <a:effectLst/>
              </a:rPr>
              <a:t> rule</a:t>
            </a:r>
            <a:r>
              <a:rPr lang="en-US" sz="2400" dirty="0">
                <a:effectLst/>
              </a:rPr>
              <a:t> in the CSS Styles panel, then click the </a:t>
            </a:r>
            <a:r>
              <a:rPr lang="en-US" sz="2400" b="1" dirty="0">
                <a:effectLst/>
              </a:rPr>
              <a:t>Edit Rule button</a:t>
            </a:r>
            <a:r>
              <a:rPr lang="en-US" sz="2400" dirty="0">
                <a:effectLst/>
              </a:rPr>
              <a:t> on the CSS Styles panel</a:t>
            </a:r>
          </a:p>
          <a:p>
            <a:pPr marL="514350" indent="-514350" eaLnBrk="1" hangingPunct="1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Font-size arrow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16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OK</a:t>
            </a:r>
            <a:r>
              <a:rPr lang="en-US" sz="2400" dirty="0">
                <a:effectLst/>
              </a:rPr>
              <a:t>, then deselect the text</a:t>
            </a:r>
            <a:endParaRPr lang="en-US" sz="2400" b="1" dirty="0">
              <a:effectLst/>
            </a:endParaRPr>
          </a:p>
          <a:p>
            <a:pPr marL="514350" indent="-514350" eaLnBrk="1" hangingPunct="1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Save your work using the </a:t>
            </a:r>
            <a:r>
              <a:rPr lang="en-US" sz="2400" b="1" dirty="0">
                <a:effectLst/>
              </a:rPr>
              <a:t>Save All </a:t>
            </a:r>
            <a:r>
              <a:rPr lang="en-US" sz="2400" dirty="0" smtClean="0">
                <a:effectLst/>
              </a:rPr>
              <a:t>command</a:t>
            </a:r>
            <a:endParaRPr lang="en-US" sz="2400" dirty="0">
              <a:effectLst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Applying and Editing a Style</a:t>
            </a:r>
            <a:endParaRPr lang="en-US" dirty="0"/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2.17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7473950" cy="4145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a New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9530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Start Dreamweaver, open </a:t>
            </a:r>
            <a:r>
              <a:rPr lang="en-US" sz="2200" b="1" dirty="0" smtClean="0">
                <a:effectLst/>
              </a:rPr>
              <a:t>The Striped Umbrella </a:t>
            </a:r>
            <a:r>
              <a:rPr lang="en-US" sz="2200" dirty="0" smtClean="0">
                <a:effectLst/>
              </a:rPr>
              <a:t>Web site </a:t>
            </a:r>
          </a:p>
          <a:p>
            <a:pPr eaLnBrk="1" hangingPunct="1">
              <a:buFont typeface="+mj-lt"/>
              <a:buAutoNum type="arabicPeriod" startAt="2"/>
              <a:defRPr/>
            </a:pPr>
            <a:r>
              <a:rPr lang="en-US" sz="2200" dirty="0" smtClean="0">
                <a:effectLst/>
              </a:rPr>
              <a:t>Create a new blank </a:t>
            </a:r>
            <a:r>
              <a:rPr lang="en-US" sz="2200" dirty="0">
                <a:effectLst/>
              </a:rPr>
              <a:t>HTML page</a:t>
            </a:r>
          </a:p>
          <a:p>
            <a:pPr marL="971550" lvl="1" indent="-514350" eaLnBrk="1" hangingPunct="1">
              <a:defRPr/>
            </a:pPr>
            <a:r>
              <a:rPr lang="en-US" sz="2200" dirty="0">
                <a:effectLst/>
              </a:rPr>
              <a:t>Click </a:t>
            </a:r>
            <a:r>
              <a:rPr lang="en-US" sz="2200" b="1" dirty="0">
                <a:effectLst/>
              </a:rPr>
              <a:t>File </a:t>
            </a:r>
            <a:r>
              <a:rPr lang="en-US" sz="2200" dirty="0">
                <a:effectLst/>
              </a:rPr>
              <a:t>on the Menu bar, click </a:t>
            </a:r>
            <a:r>
              <a:rPr lang="en-US" sz="2200" b="1" dirty="0">
                <a:effectLst/>
              </a:rPr>
              <a:t>New</a:t>
            </a:r>
            <a:r>
              <a:rPr lang="en-US" sz="2200" dirty="0">
                <a:effectLst/>
              </a:rPr>
              <a:t>, click </a:t>
            </a:r>
            <a:r>
              <a:rPr lang="en-US" sz="2200" b="1" dirty="0">
                <a:effectLst/>
              </a:rPr>
              <a:t>Blank Page</a:t>
            </a:r>
          </a:p>
          <a:p>
            <a:pPr marL="971550" lvl="1" indent="-514350" eaLnBrk="1" hangingPunct="1">
              <a:defRPr/>
            </a:pPr>
            <a:r>
              <a:rPr lang="en-US" sz="2200" dirty="0">
                <a:effectLst/>
              </a:rPr>
              <a:t>Click </a:t>
            </a:r>
            <a:r>
              <a:rPr lang="en-US" sz="2200" b="1" dirty="0">
                <a:effectLst/>
              </a:rPr>
              <a:t>HTML </a:t>
            </a:r>
            <a:r>
              <a:rPr lang="en-US" sz="2200" dirty="0">
                <a:effectLst/>
              </a:rPr>
              <a:t>in the Page type column, click </a:t>
            </a:r>
            <a:r>
              <a:rPr lang="en-US" sz="2200" b="1" dirty="0">
                <a:effectLst/>
              </a:rPr>
              <a:t>&lt;none&gt; </a:t>
            </a:r>
            <a:r>
              <a:rPr lang="en-US" sz="2200" dirty="0">
                <a:effectLst/>
              </a:rPr>
              <a:t>in the Layout column</a:t>
            </a:r>
          </a:p>
          <a:p>
            <a:pPr marL="971550" lvl="1" indent="-514350" eaLnBrk="1" hangingPunct="1"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 err="1">
                <a:effectLst/>
              </a:rPr>
              <a:t>Doctype</a:t>
            </a:r>
            <a:r>
              <a:rPr lang="en-US" sz="2200" b="1" dirty="0">
                <a:effectLst/>
              </a:rPr>
              <a:t> list box</a:t>
            </a:r>
            <a:r>
              <a:rPr lang="en-US" sz="2200" dirty="0">
                <a:effectLst/>
              </a:rPr>
              <a:t>, click </a:t>
            </a:r>
            <a:r>
              <a:rPr lang="en-US" sz="2200" b="1" dirty="0">
                <a:effectLst/>
              </a:rPr>
              <a:t>HTML 5</a:t>
            </a:r>
            <a:r>
              <a:rPr lang="en-US" sz="2200" dirty="0">
                <a:effectLst/>
              </a:rPr>
              <a:t>, click </a:t>
            </a:r>
            <a:r>
              <a:rPr lang="en-US" sz="2200" b="1" dirty="0">
                <a:effectLst/>
              </a:rPr>
              <a:t>Create</a:t>
            </a:r>
            <a:r>
              <a:rPr lang="en-US" sz="2200" dirty="0">
                <a:effectLst/>
              </a:rPr>
              <a:t>, then click the </a:t>
            </a:r>
            <a:r>
              <a:rPr lang="en-US" sz="2200" b="1" dirty="0">
                <a:effectLst/>
              </a:rPr>
              <a:t>Show Design view button </a:t>
            </a:r>
            <a:r>
              <a:rPr lang="en-US" sz="2200" dirty="0">
                <a:effectLst/>
              </a:rPr>
              <a:t>if </a:t>
            </a:r>
            <a:r>
              <a:rPr lang="en-US" sz="2200" dirty="0" smtClean="0">
                <a:effectLst/>
              </a:rPr>
              <a:t>necessary</a:t>
            </a:r>
            <a:endParaRPr lang="en-US" sz="2200" dirty="0" smtClean="0">
              <a:effectLst/>
            </a:endParaRP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>
                <a:effectLst/>
              </a:rPr>
              <a:t>Insert bar menu</a:t>
            </a:r>
            <a:r>
              <a:rPr lang="en-US" sz="2200" dirty="0">
                <a:effectLst/>
              </a:rPr>
              <a:t>, click </a:t>
            </a:r>
            <a:r>
              <a:rPr lang="en-US" sz="2200" b="1" dirty="0">
                <a:effectLst/>
              </a:rPr>
              <a:t>Common</a:t>
            </a:r>
            <a:r>
              <a:rPr lang="en-US" sz="2200" dirty="0">
                <a:effectLst/>
              </a:rPr>
              <a:t>, click the </a:t>
            </a:r>
            <a:r>
              <a:rPr lang="en-US" sz="2200" b="1" dirty="0">
                <a:effectLst/>
              </a:rPr>
              <a:t>Images list arrow</a:t>
            </a:r>
            <a:r>
              <a:rPr lang="en-US" sz="2200" dirty="0">
                <a:effectLst/>
              </a:rPr>
              <a:t>, then click </a:t>
            </a:r>
            <a:r>
              <a:rPr lang="en-US" sz="2200" b="1" dirty="0">
                <a:effectLst/>
              </a:rPr>
              <a:t>Image</a:t>
            </a: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sz="2200" dirty="0">
                <a:effectLst/>
              </a:rPr>
              <a:t>Browse to and open the website assets folder, double-click </a:t>
            </a:r>
            <a:r>
              <a:rPr lang="en-US" sz="2200" b="1" dirty="0">
                <a:effectLst/>
              </a:rPr>
              <a:t>su-banner.gif</a:t>
            </a:r>
            <a:r>
              <a:rPr lang="en-US" sz="2200" dirty="0">
                <a:effectLst/>
              </a:rPr>
              <a:t>, type </a:t>
            </a:r>
            <a:r>
              <a:rPr lang="en-US" sz="2200" b="1" dirty="0">
                <a:effectLst/>
              </a:rPr>
              <a:t>The Striped Umbrella banner</a:t>
            </a:r>
            <a:r>
              <a:rPr lang="en-US" sz="2200" dirty="0">
                <a:effectLst/>
              </a:rPr>
              <a:t> in the Alternate text box in the image tag Accessibility Attributes dialog box, then click </a:t>
            </a:r>
            <a:r>
              <a:rPr lang="en-US" sz="2200" b="1" dirty="0" smtClean="0">
                <a:effectLst/>
              </a:rPr>
              <a:t>OK</a:t>
            </a:r>
            <a:endParaRPr lang="en-US" sz="2200" dirty="0" smtClean="0">
              <a:effectLst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2.17.28 PM.png"/>
          <p:cNvPicPr>
            <a:picLocks noChangeAspect="1"/>
          </p:cNvPicPr>
          <p:nvPr/>
        </p:nvPicPr>
        <p:blipFill rotWithShape="1">
          <a:blip r:embed="rId3"/>
          <a:srcRect b="2850"/>
          <a:stretch/>
        </p:blipFill>
        <p:spPr>
          <a:xfrm>
            <a:off x="1981200" y="1371600"/>
            <a:ext cx="6159500" cy="2888801"/>
          </a:xfrm>
          <a:prstGeom prst="rect">
            <a:avLst/>
          </a:prstGeom>
        </p:spPr>
      </p:pic>
      <p:pic>
        <p:nvPicPr>
          <p:cNvPr id="6" name="Picture 5" descr="Screen shot 2012-07-12 at 2.17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63" y="4301914"/>
            <a:ext cx="6500037" cy="22512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Applying and Editing a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Understanding CSS Code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Format page content other than text</a:t>
            </a:r>
          </a:p>
          <a:p>
            <a:pPr lvl="2" eaLnBrk="1" hangingPunct="1">
              <a:defRPr/>
            </a:pPr>
            <a:r>
              <a:rPr lang="en-US" dirty="0" smtClean="0">
                <a:effectLst/>
              </a:rPr>
              <a:t>Background, borders, lists, and images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CSS Styles consist of a </a:t>
            </a:r>
            <a:r>
              <a:rPr lang="en-US" sz="2400" b="1" dirty="0" smtClean="0">
                <a:effectLst/>
              </a:rPr>
              <a:t>selector</a:t>
            </a:r>
            <a:r>
              <a:rPr lang="en-US" sz="2400" dirty="0" smtClean="0">
                <a:effectLst/>
              </a:rPr>
              <a:t> and a </a:t>
            </a:r>
            <a:r>
              <a:rPr lang="en-US" sz="2400" b="1" dirty="0" smtClean="0">
                <a:effectLst/>
              </a:rPr>
              <a:t>declaration</a:t>
            </a:r>
            <a:endParaRPr lang="en-US" sz="2400" dirty="0" smtClean="0">
              <a:effectLst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7-12 at 2.18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429000"/>
            <a:ext cx="5029200" cy="229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Adding Rules to a Cascading Style Sheet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4876800"/>
          </a:xfrm>
          <a:noFill/>
        </p:spPr>
        <p:txBody>
          <a:bodyPr/>
          <a:lstStyle/>
          <a:p>
            <a:pPr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New CSS Rule button</a:t>
            </a:r>
            <a:r>
              <a:rPr lang="en-US" sz="2400" dirty="0" smtClean="0">
                <a:effectLst/>
              </a:rPr>
              <a:t> on the CSS Styles Panel</a:t>
            </a:r>
          </a:p>
          <a:p>
            <a:pPr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Selector Type list arrow</a:t>
            </a:r>
            <a:r>
              <a:rPr lang="en-US" sz="2400" dirty="0" smtClean="0">
                <a:effectLst/>
              </a:rPr>
              <a:t>, click </a:t>
            </a:r>
            <a:r>
              <a:rPr lang="en-US" sz="2400" b="1" dirty="0" smtClean="0">
                <a:effectLst/>
              </a:rPr>
              <a:t>Tag (redefines an HTML element)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Type </a:t>
            </a:r>
            <a:r>
              <a:rPr lang="en-US" b="1" dirty="0">
                <a:effectLst/>
              </a:rPr>
              <a:t>h1</a:t>
            </a:r>
            <a:r>
              <a:rPr lang="en-US" dirty="0">
                <a:effectLst/>
              </a:rPr>
              <a:t> in the Selector Name text box, click the </a:t>
            </a:r>
            <a:r>
              <a:rPr lang="en-US" b="1" dirty="0">
                <a:effectLst/>
              </a:rPr>
              <a:t>Rule Definition list arrow</a:t>
            </a:r>
            <a:endParaRPr lang="en-US" dirty="0">
              <a:effectLst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su_styles.css</a:t>
            </a:r>
            <a:r>
              <a:rPr lang="en-US" dirty="0">
                <a:effectLst/>
              </a:rPr>
              <a:t>, then click </a:t>
            </a:r>
            <a:r>
              <a:rPr lang="en-US" b="1" dirty="0" smtClean="0">
                <a:effectLst/>
              </a:rPr>
              <a:t>OK</a:t>
            </a:r>
          </a:p>
          <a:p>
            <a:pPr>
              <a:buFontTx/>
              <a:buAutoNum type="arabicPeriod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Font-family list arrow</a:t>
            </a:r>
            <a:r>
              <a:rPr lang="en-US" sz="2400" dirty="0">
                <a:effectLst/>
              </a:rPr>
              <a:t>, then click </a:t>
            </a:r>
            <a:r>
              <a:rPr lang="en-US" sz="2400" b="1" dirty="0">
                <a:effectLst/>
              </a:rPr>
              <a:t>Arial, Helvetica, sans-serif</a:t>
            </a:r>
            <a:r>
              <a:rPr lang="en-US" sz="2400" dirty="0">
                <a:effectLst/>
              </a:rPr>
              <a:t>, click the </a:t>
            </a:r>
            <a:r>
              <a:rPr lang="en-US" sz="2400" b="1" dirty="0">
                <a:effectLst/>
              </a:rPr>
              <a:t>Font-size list arrow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24</a:t>
            </a:r>
            <a:r>
              <a:rPr lang="en-US" sz="2400" dirty="0">
                <a:effectLst/>
              </a:rPr>
              <a:t>, click the </a:t>
            </a:r>
            <a:r>
              <a:rPr lang="en-US" sz="2400" b="1" dirty="0">
                <a:effectLst/>
              </a:rPr>
              <a:t>Font-weight list arrow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 smtClean="0">
                <a:effectLst/>
              </a:rPr>
              <a:t>bold</a:t>
            </a:r>
            <a:endParaRPr lang="en-US" sz="2400" dirty="0" smtClean="0">
              <a:effectLst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Adding Rules to a Cascading Style Sheet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9337" cy="44958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Repeat steps 1 through 3 to create a rule to modify the &lt;h2&gt; tag using the following settings: Font-family: </a:t>
            </a:r>
            <a:r>
              <a:rPr lang="en-US" sz="2400" b="1" dirty="0" smtClean="0">
                <a:effectLst/>
              </a:rPr>
              <a:t>Arial, Helvetica, sans-serif</a:t>
            </a:r>
            <a:r>
              <a:rPr lang="en-US" sz="2400" dirty="0" smtClean="0">
                <a:effectLst/>
              </a:rPr>
              <a:t>; Font-size: </a:t>
            </a:r>
            <a:r>
              <a:rPr lang="en-US" sz="2400" b="1" dirty="0" smtClean="0">
                <a:effectLst/>
              </a:rPr>
              <a:t>18</a:t>
            </a:r>
            <a:r>
              <a:rPr lang="en-US" sz="2400" dirty="0" smtClean="0">
                <a:effectLst/>
              </a:rPr>
              <a:t>; Font-weight: normal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File </a:t>
            </a:r>
            <a:r>
              <a:rPr lang="en-US" sz="2400" dirty="0" smtClean="0">
                <a:effectLst/>
              </a:rPr>
              <a:t>on the Menu bar, then click </a:t>
            </a:r>
            <a:r>
              <a:rPr lang="en-US" sz="2400" b="1" dirty="0" smtClean="0">
                <a:effectLst/>
              </a:rPr>
              <a:t>Save All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dirty="0" smtClean="0"/>
              <a:t>Adding Rules to a Cascading Style Sheet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2.21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83" y="838200"/>
            <a:ext cx="4565517" cy="3276600"/>
          </a:xfrm>
          <a:prstGeom prst="rect">
            <a:avLst/>
          </a:prstGeom>
        </p:spPr>
      </p:pic>
      <p:pic>
        <p:nvPicPr>
          <p:cNvPr id="6" name="Picture 5" descr="Screen shot 2012-07-12 at 2.21.5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14800"/>
            <a:ext cx="6553200" cy="243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dirty="0" smtClean="0"/>
              <a:t>Adding Rules to a Cascading Style Sheet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2.22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7899400" cy="347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267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Using font combinations in styles</a:t>
            </a:r>
          </a:p>
          <a:p>
            <a:pPr lvl="1">
              <a:defRPr/>
            </a:pPr>
            <a:r>
              <a:rPr lang="en-US" sz="2400" dirty="0" smtClean="0"/>
              <a:t>When setting rule properties for text:</a:t>
            </a:r>
          </a:p>
          <a:p>
            <a:pPr lvl="2">
              <a:defRPr/>
            </a:pPr>
            <a:r>
              <a:rPr lang="en-US" dirty="0" smtClean="0"/>
              <a:t>Apply font combinations</a:t>
            </a:r>
          </a:p>
          <a:p>
            <a:pPr lvl="1">
              <a:defRPr/>
            </a:pPr>
            <a:r>
              <a:rPr lang="en-US" sz="2400" dirty="0" smtClean="0"/>
              <a:t>Ensures similar font will be applied if primary one is unavailable</a:t>
            </a:r>
          </a:p>
          <a:p>
            <a:pPr lvl="1">
              <a:defRPr/>
            </a:pPr>
            <a:r>
              <a:rPr lang="en-US" sz="2400" dirty="0" smtClean="0"/>
              <a:t>Example: Arial, Helvetica, sans-serif</a:t>
            </a:r>
          </a:p>
          <a:p>
            <a:pPr lvl="2">
              <a:defRPr/>
            </a:pPr>
            <a:r>
              <a:rPr lang="en-US" dirty="0" smtClean="0"/>
              <a:t>Browser will first check the user’s system for Arial, then Helvetica, etc.</a:t>
            </a:r>
          </a:p>
          <a:p>
            <a:pPr lvl="1">
              <a:defRPr/>
            </a:pPr>
            <a:r>
              <a:rPr lang="en-US" sz="2400" dirty="0" smtClean="0"/>
              <a:t>Another option is external font libraries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Attaching a Cascading Style Sheet to a Page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2672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Open the index.html page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Attach Style Sheet button</a:t>
            </a:r>
            <a:r>
              <a:rPr lang="en-US" sz="2400" dirty="0" smtClean="0">
                <a:effectLst/>
              </a:rPr>
              <a:t> on the CSS Styles panel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Browse</a:t>
            </a:r>
            <a:r>
              <a:rPr lang="en-US" sz="2400" dirty="0" smtClean="0">
                <a:effectLst/>
              </a:rPr>
              <a:t> next to the File/URL </a:t>
            </a:r>
            <a:r>
              <a:rPr lang="en-US" sz="2400" dirty="0">
                <a:effectLst/>
              </a:rPr>
              <a:t>text </a:t>
            </a:r>
            <a:r>
              <a:rPr lang="en-US" sz="2400" dirty="0" smtClean="0">
                <a:effectLst/>
              </a:rPr>
              <a:t>box</a:t>
            </a:r>
            <a:endParaRPr lang="en-US" sz="2400" dirty="0">
              <a:effectLst/>
            </a:endParaRPr>
          </a:p>
          <a:p>
            <a:pPr marL="971550" lvl="1" indent="-514350" eaLnBrk="1" hangingPunct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su_styles.css</a:t>
            </a:r>
            <a:r>
              <a:rPr lang="en-US" dirty="0">
                <a:effectLst/>
              </a:rPr>
              <a:t> in the Select Style Sheet File dialog box if necessary</a:t>
            </a:r>
          </a:p>
          <a:p>
            <a:pPr marL="971550" lvl="1" indent="-514350" eaLnBrk="1" hangingPunct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Click </a:t>
            </a:r>
            <a:r>
              <a:rPr lang="en-US" b="1" dirty="0">
                <a:effectLst/>
              </a:rPr>
              <a:t>OK</a:t>
            </a:r>
            <a:r>
              <a:rPr lang="en-US" dirty="0">
                <a:effectLst/>
              </a:rPr>
              <a:t> (Win) or </a:t>
            </a:r>
            <a:r>
              <a:rPr lang="en-US" b="1" dirty="0">
                <a:effectLst/>
              </a:rPr>
              <a:t>Open </a:t>
            </a:r>
            <a:r>
              <a:rPr lang="en-US" dirty="0">
                <a:effectLst/>
              </a:rPr>
              <a:t>(Mac), then click </a:t>
            </a:r>
            <a:r>
              <a:rPr lang="en-US" b="1" dirty="0" smtClean="0">
                <a:effectLst/>
              </a:rPr>
              <a:t>OK</a:t>
            </a:r>
            <a:endParaRPr lang="en-US" sz="2400" dirty="0" smtClean="0">
              <a:effectLst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Right-click </a:t>
            </a:r>
            <a:r>
              <a:rPr lang="en-US" sz="2400" dirty="0">
                <a:effectLst/>
              </a:rPr>
              <a:t>the </a:t>
            </a:r>
            <a:r>
              <a:rPr lang="en-US" sz="2400" b="1" dirty="0" err="1">
                <a:effectLst/>
              </a:rPr>
              <a:t>body_text</a:t>
            </a:r>
            <a:r>
              <a:rPr lang="en-US" sz="2400" b="1" dirty="0">
                <a:effectLst/>
              </a:rPr>
              <a:t> rule </a:t>
            </a:r>
            <a:r>
              <a:rPr lang="en-US" sz="2400" dirty="0">
                <a:effectLst/>
              </a:rPr>
              <a:t>under &lt;style&gt; in the CSS Styles panel in the internal style sheet, click</a:t>
            </a:r>
            <a:r>
              <a:rPr lang="en-US" sz="2400" b="1" dirty="0">
                <a:effectLst/>
              </a:rPr>
              <a:t> Move CSS Rules, c</a:t>
            </a:r>
            <a:r>
              <a:rPr lang="en-US" sz="2400" dirty="0">
                <a:effectLst/>
              </a:rPr>
              <a:t>lick </a:t>
            </a:r>
            <a:r>
              <a:rPr lang="en-US" sz="2400" b="1" dirty="0" smtClean="0">
                <a:effectLst/>
              </a:rPr>
              <a:t>OK</a:t>
            </a:r>
            <a:endParaRPr lang="en-US" dirty="0" smtClean="0">
              <a:effectLst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Attaching a Cascading Style Sheet to a Page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4267200"/>
          </a:xfrm>
          <a:noFill/>
        </p:spPr>
        <p:txBody>
          <a:bodyPr/>
          <a:lstStyle/>
          <a:p>
            <a:pPr eaLnBrk="1" hangingPunct="1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Repeat </a:t>
            </a:r>
            <a:r>
              <a:rPr lang="en-US" sz="2400" dirty="0">
                <a:effectLst/>
              </a:rPr>
              <a:t>step 4 to move the </a:t>
            </a:r>
            <a:r>
              <a:rPr lang="en-US" sz="2400" dirty="0" err="1">
                <a:effectLst/>
              </a:rPr>
              <a:t>nav_bar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small_text</a:t>
            </a:r>
            <a:r>
              <a:rPr lang="en-US" sz="2400" dirty="0">
                <a:effectLst/>
              </a:rPr>
              <a:t>, and body rules to the external style sheet, delete the remaining &lt;style&gt; tag in the CSS Styles panel, save all files, then close the index </a:t>
            </a:r>
            <a:r>
              <a:rPr lang="en-US" sz="2400" dirty="0" smtClean="0">
                <a:effectLst/>
              </a:rPr>
              <a:t>page</a:t>
            </a: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sz="2400" dirty="0">
                <a:effectLst/>
              </a:rPr>
              <a:t>Select the </a:t>
            </a:r>
            <a:r>
              <a:rPr lang="en-US" sz="2400" b="1" dirty="0">
                <a:effectLst/>
              </a:rPr>
              <a:t>first unordered list </a:t>
            </a:r>
            <a:r>
              <a:rPr lang="en-US" sz="2400" dirty="0">
                <a:effectLst/>
              </a:rPr>
              <a:t>on the spa page, click the </a:t>
            </a:r>
            <a:r>
              <a:rPr lang="en-US" sz="2400" b="1" dirty="0">
                <a:effectLst/>
              </a:rPr>
              <a:t>Targeted Rule text box </a:t>
            </a:r>
            <a:r>
              <a:rPr lang="en-US" sz="2400" dirty="0">
                <a:effectLst/>
              </a:rPr>
              <a:t>on the CSS Property inspector, then click </a:t>
            </a:r>
            <a:r>
              <a:rPr lang="en-US" sz="2400" b="1" dirty="0" err="1">
                <a:effectLst/>
              </a:rPr>
              <a:t>body_text</a:t>
            </a:r>
            <a:endParaRPr lang="en-US" sz="2400" b="1" dirty="0">
              <a:effectLst/>
            </a:endParaRPr>
          </a:p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sz="2400" dirty="0">
                <a:effectLst/>
              </a:rPr>
              <a:t>Repeat step 6 to apply the </a:t>
            </a:r>
            <a:r>
              <a:rPr lang="en-US" sz="2400" dirty="0" err="1">
                <a:effectLst/>
              </a:rPr>
              <a:t>body_text</a:t>
            </a:r>
            <a:r>
              <a:rPr lang="en-US" sz="2400" dirty="0">
                <a:effectLst/>
              </a:rPr>
              <a:t> rule to the rest of the text on the page that does not have a rule applied, click </a:t>
            </a:r>
            <a:r>
              <a:rPr lang="en-US" sz="2400" b="1" dirty="0">
                <a:effectLst/>
              </a:rPr>
              <a:t>File </a:t>
            </a:r>
            <a:r>
              <a:rPr lang="en-US" sz="2400" dirty="0">
                <a:effectLst/>
              </a:rPr>
              <a:t>on the Menu bar, then click </a:t>
            </a:r>
            <a:r>
              <a:rPr lang="en-US" sz="2400" b="1" dirty="0">
                <a:effectLst/>
              </a:rPr>
              <a:t>Save All</a:t>
            </a:r>
          </a:p>
          <a:p>
            <a:pPr marL="514350" indent="-514350" eaLnBrk="1" hangingPunct="1">
              <a:buFontTx/>
              <a:buAutoNum type="arabicPeriod" startAt="4"/>
              <a:defRPr/>
            </a:pPr>
            <a:endParaRPr lang="en-US" sz="2400" dirty="0">
              <a:effectLst/>
            </a:endParaRP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Attaching a Cascading Style Sheet to a Page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22" y="3629025"/>
            <a:ext cx="447397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46196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71600"/>
            <a:ext cx="70199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8768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 smtClean="0">
                <a:effectLst/>
              </a:rPr>
              <a:t>Click to the right of the banner to deselect it</a:t>
            </a:r>
          </a:p>
          <a:p>
            <a:pPr marL="971550" lvl="1" indent="-514350"/>
            <a:r>
              <a:rPr lang="en-US" dirty="0">
                <a:effectLst/>
              </a:rPr>
              <a:t>(Win) press </a:t>
            </a:r>
            <a:r>
              <a:rPr lang="en-US" b="1" dirty="0">
                <a:effectLst/>
              </a:rPr>
              <a:t>[enter] </a:t>
            </a:r>
          </a:p>
          <a:p>
            <a:pPr marL="971550" lvl="1" indent="-514350"/>
            <a:r>
              <a:rPr lang="en-US" dirty="0">
                <a:effectLst/>
              </a:rPr>
              <a:t>(Mac) press </a:t>
            </a:r>
            <a:r>
              <a:rPr lang="en-US" b="1" dirty="0">
                <a:effectLst/>
              </a:rPr>
              <a:t>[Return]</a:t>
            </a:r>
          </a:p>
          <a:p>
            <a:pPr marL="971550" lvl="1" indent="-514350"/>
            <a:r>
              <a:rPr lang="en-US" dirty="0">
                <a:effectLst/>
              </a:rPr>
              <a:t>Repeat step 4 to open the select image source dialog box, then navigate to the assets folder in your </a:t>
            </a:r>
            <a:r>
              <a:rPr lang="en-US" dirty="0" err="1">
                <a:effectLst/>
              </a:rPr>
              <a:t>unit_d</a:t>
            </a:r>
            <a:r>
              <a:rPr lang="en-US" dirty="0">
                <a:effectLst/>
              </a:rPr>
              <a:t> Data Files </a:t>
            </a:r>
            <a:r>
              <a:rPr lang="en-US" dirty="0" smtClean="0">
                <a:effectLst/>
              </a:rPr>
              <a:t>folder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 smtClean="0">
                <a:effectLst/>
              </a:rPr>
              <a:t>Double-click </a:t>
            </a:r>
            <a:r>
              <a:rPr lang="en-US" sz="2400" b="1" dirty="0" smtClean="0">
                <a:effectLst/>
              </a:rPr>
              <a:t>sea-spa_logo.png</a:t>
            </a:r>
            <a:r>
              <a:rPr lang="en-US" sz="2400" dirty="0" smtClean="0">
                <a:effectLst/>
              </a:rPr>
              <a:t>, type </a:t>
            </a:r>
            <a:r>
              <a:rPr lang="en-US" sz="2400" b="1" dirty="0" smtClean="0">
                <a:effectLst/>
              </a:rPr>
              <a:t>The Sea Spa logo</a:t>
            </a:r>
            <a:r>
              <a:rPr lang="en-US" sz="2400" dirty="0" smtClean="0">
                <a:effectLst/>
              </a:rPr>
              <a:t> in the Alternate text box in the image tag Accessibility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 smtClean="0">
                <a:effectLst/>
              </a:rPr>
              <a:t>Click to the right of the logo to place the insertion point on the spa.html page</a:t>
            </a:r>
          </a:p>
          <a:p>
            <a:pPr marL="457200" lvl="1" indent="0"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3810000"/>
          </a:xfrm>
        </p:spPr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The evolution of CSS3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Cascading Style Sheets revisions are referenced by “levels” rather than “versions”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CSS Level 1 is obsolete today. CSS Level 2 is still used, but CSS Level 3 is the latest W3C (World Wide Web Consortium) standard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With CSS3, several properties are available that promote website accessibility such as the @font-face rule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Checking for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61337" cy="4114800"/>
          </a:xfrm>
          <a:noFill/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Place the insertion point in front of The Sea Spa Services heading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Commands</a:t>
            </a:r>
            <a:r>
              <a:rPr lang="en-US" sz="2400" dirty="0" smtClean="0">
                <a:effectLst/>
              </a:rPr>
              <a:t> on the Menu bar, then click </a:t>
            </a:r>
            <a:r>
              <a:rPr lang="en-US" sz="2400" b="1" dirty="0" smtClean="0">
                <a:effectLst/>
              </a:rPr>
              <a:t>Check Spelling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massage.</a:t>
            </a:r>
            <a:r>
              <a:rPr lang="en-US" sz="2400" dirty="0" smtClean="0">
                <a:effectLst/>
              </a:rPr>
              <a:t> in the Suggestions list if necessary, click </a:t>
            </a:r>
            <a:r>
              <a:rPr lang="en-US" sz="2400" b="1" dirty="0" smtClean="0">
                <a:effectLst/>
              </a:rPr>
              <a:t>Change</a:t>
            </a:r>
            <a:r>
              <a:rPr lang="en-US" sz="2400" dirty="0" smtClean="0">
                <a:effectLst/>
              </a:rPr>
              <a:t>, then click </a:t>
            </a:r>
            <a:r>
              <a:rPr lang="en-US" sz="2400" b="1" dirty="0" smtClean="0">
                <a:effectLst/>
              </a:rPr>
              <a:t>Ignore </a:t>
            </a:r>
            <a:r>
              <a:rPr lang="en-US" sz="2400" dirty="0" smtClean="0">
                <a:effectLst/>
              </a:rPr>
              <a:t>if it stops on any other words that you know are spelled correctly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OK</a:t>
            </a:r>
            <a:endParaRPr lang="en-US" sz="2400" dirty="0" smtClean="0">
              <a:effectLst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Checking for Spelling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32004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Add the page title </a:t>
            </a:r>
            <a:r>
              <a:rPr lang="en-US" sz="2400" b="1" dirty="0" smtClean="0">
                <a:effectLst/>
              </a:rPr>
              <a:t>The Sea Spa </a:t>
            </a:r>
            <a:r>
              <a:rPr lang="en-US" sz="2400" dirty="0" smtClean="0">
                <a:effectLst/>
              </a:rPr>
              <a:t>to the Title text box on the Document toolbar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File </a:t>
            </a:r>
            <a:r>
              <a:rPr lang="en-US" sz="2400" dirty="0" smtClean="0">
                <a:effectLst/>
              </a:rPr>
              <a:t>on the Menu bar, click </a:t>
            </a:r>
            <a:r>
              <a:rPr lang="en-US" sz="2400" b="1" dirty="0" smtClean="0">
                <a:effectLst/>
              </a:rPr>
              <a:t>Save</a:t>
            </a:r>
            <a:r>
              <a:rPr lang="en-US" sz="2400" dirty="0" smtClean="0">
                <a:effectLst/>
              </a:rPr>
              <a:t>, click the </a:t>
            </a:r>
            <a:r>
              <a:rPr lang="en-US" sz="2400" b="1" dirty="0" smtClean="0">
                <a:effectLst/>
              </a:rPr>
              <a:t>Preview/Debug in browser icon</a:t>
            </a:r>
            <a:r>
              <a:rPr lang="en-US" sz="2400" dirty="0" smtClean="0">
                <a:effectLst/>
              </a:rPr>
              <a:t>, then preview the spa page in your browser window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>
                <a:effectLst/>
              </a:rPr>
              <a:t>Close your browser, close all open pages, then exit Dreamweaver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Checking for Spelling Errors</a:t>
            </a:r>
            <a:endParaRPr lang="en-US" b="0" dirty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2.36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600200"/>
            <a:ext cx="7766050" cy="34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7-12 at 2.36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59" y="1600200"/>
            <a:ext cx="6689341" cy="48698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Checking for Spelling Errors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600200"/>
            <a:ext cx="8161337" cy="3733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Find and Replace</a:t>
            </a:r>
          </a:p>
          <a:p>
            <a:pPr lvl="1">
              <a:defRPr/>
            </a:pPr>
            <a:r>
              <a:rPr lang="en-US" dirty="0" smtClean="0"/>
              <a:t>Located on the Edit menu</a:t>
            </a:r>
          </a:p>
          <a:p>
            <a:pPr lvl="1">
              <a:defRPr/>
            </a:pPr>
            <a:r>
              <a:rPr lang="en-US" dirty="0" smtClean="0"/>
              <a:t>Search for text in Design or Code view</a:t>
            </a:r>
          </a:p>
          <a:p>
            <a:pPr lvl="1">
              <a:defRPr/>
            </a:pPr>
            <a:r>
              <a:rPr lang="en-US" dirty="0" smtClean="0"/>
              <a:t>Similar to Find and Replace commands in word processing programs</a:t>
            </a:r>
          </a:p>
          <a:p>
            <a:pPr lvl="1">
              <a:defRPr/>
            </a:pPr>
            <a:r>
              <a:rPr lang="en-US" dirty="0" smtClean="0"/>
              <a:t>Useful to search for coding errors</a:t>
            </a:r>
            <a:endParaRPr lang="en-US" dirty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105400"/>
          </a:xfrm>
          <a:noFill/>
        </p:spPr>
        <p:txBody>
          <a:bodyPr/>
          <a:lstStyle/>
          <a:p>
            <a:pPr>
              <a:defRPr/>
            </a:pPr>
            <a:r>
              <a:rPr lang="en-US" sz="2600" dirty="0" smtClean="0"/>
              <a:t>Create a new page</a:t>
            </a:r>
          </a:p>
          <a:p>
            <a:pPr>
              <a:defRPr/>
            </a:pPr>
            <a:r>
              <a:rPr lang="en-US" sz="2600" dirty="0" smtClean="0"/>
              <a:t>Import text</a:t>
            </a:r>
          </a:p>
          <a:p>
            <a:pPr>
              <a:defRPr/>
            </a:pPr>
            <a:r>
              <a:rPr lang="en-US" sz="2600" dirty="0" smtClean="0"/>
              <a:t>Set text properties</a:t>
            </a:r>
          </a:p>
          <a:p>
            <a:pPr>
              <a:defRPr/>
            </a:pPr>
            <a:r>
              <a:rPr lang="en-US" sz="2600" dirty="0" smtClean="0"/>
              <a:t>Create an unordered list</a:t>
            </a:r>
          </a:p>
          <a:p>
            <a:pPr>
              <a:defRPr/>
            </a:pPr>
            <a:r>
              <a:rPr lang="en-US" sz="2600" dirty="0" smtClean="0"/>
              <a:t>Understand Cascading Style Sheets</a:t>
            </a:r>
          </a:p>
          <a:p>
            <a:pPr>
              <a:defRPr/>
            </a:pPr>
            <a:r>
              <a:rPr lang="en-US" sz="2600" dirty="0" smtClean="0"/>
              <a:t>Create a rule in a new Cascading Style Sheet</a:t>
            </a:r>
          </a:p>
          <a:p>
            <a:pPr eaLnBrk="1" hangingPunct="1">
              <a:defRPr/>
            </a:pPr>
            <a:r>
              <a:rPr lang="en-US" sz="2600" dirty="0"/>
              <a:t>Apply and edit a rule</a:t>
            </a:r>
          </a:p>
          <a:p>
            <a:pPr eaLnBrk="1" hangingPunct="1">
              <a:defRPr/>
            </a:pPr>
            <a:r>
              <a:rPr lang="en-US" sz="2600" dirty="0"/>
              <a:t>Add rules to a Cascading Style Sheet</a:t>
            </a:r>
          </a:p>
          <a:p>
            <a:pPr eaLnBrk="1" hangingPunct="1">
              <a:defRPr/>
            </a:pPr>
            <a:r>
              <a:rPr lang="en-US" sz="2600" dirty="0"/>
              <a:t>Attach a Cascading Style Sheet to a Page</a:t>
            </a:r>
          </a:p>
          <a:p>
            <a:pPr eaLnBrk="1" hangingPunct="1">
              <a:defRPr/>
            </a:pPr>
            <a:r>
              <a:rPr lang="en-US" sz="2600" dirty="0"/>
              <a:t>Check for spelling </a:t>
            </a:r>
            <a:r>
              <a:rPr lang="en-US" sz="2600" dirty="0" smtClean="0"/>
              <a:t>errors</a:t>
            </a:r>
            <a:endParaRPr lang="en-US" sz="2600" dirty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Page</a:t>
            </a:r>
            <a:endParaRPr lang="en-US" dirty="0"/>
          </a:p>
        </p:txBody>
      </p:sp>
      <p:pic>
        <p:nvPicPr>
          <p:cNvPr id="5" name="Content Placeholder 4" descr="Screen shot 2012-07-12 at 1.39.5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414" b="-7414"/>
          <a:stretch>
            <a:fillRect/>
          </a:stretch>
        </p:blipFill>
        <p:spPr>
          <a:xfrm>
            <a:off x="1363663" y="1600200"/>
            <a:ext cx="7399337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Page</a:t>
            </a:r>
            <a:endParaRPr lang="en-US" dirty="0"/>
          </a:p>
        </p:txBody>
      </p:sp>
      <p:pic>
        <p:nvPicPr>
          <p:cNvPr id="7" name="Content Placeholder 6" descr="Screen shot 2012-07-12 at 1.40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08" r="-4808"/>
          <a:stretch>
            <a:fillRect/>
          </a:stretch>
        </p:blipFill>
        <p:spPr>
          <a:xfrm>
            <a:off x="685800" y="1162291"/>
            <a:ext cx="5029200" cy="305571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6324600" cy="23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Adobe Dreamweaver CS6 - Illustrated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8768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Import text</a:t>
            </a:r>
            <a:endParaRPr lang="en-US" sz="2200" dirty="0">
              <a:effectLst/>
            </a:endParaRPr>
          </a:p>
          <a:p>
            <a:pPr marL="971550" lvl="1" indent="-514350" eaLnBrk="1" hangingPunct="1">
              <a:defRPr/>
            </a:pPr>
            <a:r>
              <a:rPr lang="en-US" sz="2200" dirty="0">
                <a:effectLst/>
              </a:rPr>
              <a:t>(Win) Click </a:t>
            </a:r>
            <a:r>
              <a:rPr lang="en-US" sz="2200" b="1" dirty="0">
                <a:effectLst/>
              </a:rPr>
              <a:t>File </a:t>
            </a:r>
            <a:r>
              <a:rPr lang="en-US" sz="2200" dirty="0">
                <a:effectLst/>
              </a:rPr>
              <a:t>on the Menu bar, point to import, click </a:t>
            </a:r>
            <a:r>
              <a:rPr lang="en-US" sz="2200" b="1" dirty="0">
                <a:effectLst/>
              </a:rPr>
              <a:t>Word Document</a:t>
            </a:r>
            <a:r>
              <a:rPr lang="en-US" sz="2200" dirty="0">
                <a:effectLst/>
              </a:rPr>
              <a:t>, browse to the folder where you store your Unit D Data Files, then double-click </a:t>
            </a:r>
            <a:r>
              <a:rPr lang="en-US" sz="2200" b="1" dirty="0" smtClean="0">
                <a:effectLst/>
              </a:rPr>
              <a:t>spa.doc</a:t>
            </a:r>
            <a:endParaRPr lang="en-US" sz="2200" dirty="0" smtClean="0">
              <a:effectLst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Import text</a:t>
            </a:r>
            <a:endParaRPr lang="en-US" sz="2200" dirty="0">
              <a:effectLst/>
            </a:endParaRPr>
          </a:p>
          <a:p>
            <a:pPr marL="971550" lvl="1" indent="-514350" eaLnBrk="1" hangingPunct="1">
              <a:defRPr/>
            </a:pPr>
            <a:r>
              <a:rPr lang="en-US" sz="2200" dirty="0">
                <a:effectLst/>
              </a:rPr>
              <a:t>(Mac) Using Finder, navigate to spa.doc stored in your </a:t>
            </a:r>
            <a:r>
              <a:rPr lang="en-US" sz="2200" dirty="0" err="1">
                <a:effectLst/>
              </a:rPr>
              <a:t>unit_d</a:t>
            </a:r>
            <a:r>
              <a:rPr lang="en-US" sz="2200" dirty="0">
                <a:effectLst/>
              </a:rPr>
              <a:t> data files folder, open spa.doc, select all, copy, close spa.doc, then paste the copied text on the spa page in Dreamweaver </a:t>
            </a:r>
            <a:endParaRPr lang="en-US" sz="2200" dirty="0" smtClean="0">
              <a:effectLst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Click commands on the Menu bar, then click clean up Word HTML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Click to select each check box in the clean Up Word HTML dialog box if necessary, click OK, then click OK again</a:t>
            </a:r>
            <a:endParaRPr lang="en-US" sz="2200" dirty="0">
              <a:effectLst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Importing Text</a:t>
            </a:r>
            <a:endParaRPr 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1.46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075548"/>
            <a:ext cx="5346700" cy="2810652"/>
          </a:xfrm>
          <a:prstGeom prst="rect">
            <a:avLst/>
          </a:prstGeom>
        </p:spPr>
      </p:pic>
      <p:pic>
        <p:nvPicPr>
          <p:cNvPr id="6" name="Picture 5" descr="Screen shot 2012-07-12 at 1.48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49" y="3369044"/>
            <a:ext cx="5102251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Importing Text</a:t>
            </a:r>
            <a:endParaRPr lang="en-US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12 at 1.48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08" y="1600200"/>
            <a:ext cx="7822492" cy="365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2286</Words>
  <Application>Microsoft Office PowerPoint</Application>
  <PresentationFormat>On-screen Show (4:3)</PresentationFormat>
  <Paragraphs>295</Paragraphs>
  <Slides>46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1_PPT Template</vt:lpstr>
      <vt:lpstr>PowerPoint Presentation</vt:lpstr>
      <vt:lpstr>Unit Objectives</vt:lpstr>
      <vt:lpstr>Creating a New Page</vt:lpstr>
      <vt:lpstr>Creating a New Page</vt:lpstr>
      <vt:lpstr>Creating a New Page</vt:lpstr>
      <vt:lpstr>Creating a New Page</vt:lpstr>
      <vt:lpstr>Importing Text</vt:lpstr>
      <vt:lpstr>Importing Text</vt:lpstr>
      <vt:lpstr>Importing Text</vt:lpstr>
      <vt:lpstr>Clues to Use</vt:lpstr>
      <vt:lpstr>Clues to Use</vt:lpstr>
      <vt:lpstr>Setting Text Properties</vt:lpstr>
      <vt:lpstr>Setting Text Properties</vt:lpstr>
      <vt:lpstr>Design Matters</vt:lpstr>
      <vt:lpstr>Creating an Unordered List</vt:lpstr>
      <vt:lpstr>Creating an Unordered List</vt:lpstr>
      <vt:lpstr>Design Matters</vt:lpstr>
      <vt:lpstr>Clues to Use</vt:lpstr>
      <vt:lpstr>Understanding Cascading Style Sheets</vt:lpstr>
      <vt:lpstr>Understanding Cascading Style Sheets</vt:lpstr>
      <vt:lpstr>Understanding Cascading Style Sheets</vt:lpstr>
      <vt:lpstr>Understanding Cascading Style Sheets</vt:lpstr>
      <vt:lpstr>Clues to Use</vt:lpstr>
      <vt:lpstr>Creating a Rule in a New Cascading Style Sheet</vt:lpstr>
      <vt:lpstr>Creating a Style in a New Cascading Style Sheet</vt:lpstr>
      <vt:lpstr>Creating a Style in a New Cascading Style Sheet</vt:lpstr>
      <vt:lpstr>Creating a Style in a New Cascading Style Sheet</vt:lpstr>
      <vt:lpstr>Applying and Editing a Rule</vt:lpstr>
      <vt:lpstr>Applying and Editing a Style</vt:lpstr>
      <vt:lpstr>Applying and Editing a Style</vt:lpstr>
      <vt:lpstr>Clues to Use</vt:lpstr>
      <vt:lpstr>Adding Rules to a Cascading Style Sheet</vt:lpstr>
      <vt:lpstr>Adding Rules to a Cascading Style Sheet</vt:lpstr>
      <vt:lpstr>Adding Rules to a Cascading Style Sheet</vt:lpstr>
      <vt:lpstr>Adding Rules to a Cascading Style Sheet</vt:lpstr>
      <vt:lpstr>Clues to Use</vt:lpstr>
      <vt:lpstr>Attaching a Cascading Style Sheet to a Page</vt:lpstr>
      <vt:lpstr>Attaching a Cascading Style Sheet to a Page</vt:lpstr>
      <vt:lpstr>Attaching a Cascading Style Sheet to a Page</vt:lpstr>
      <vt:lpstr>Design Matters</vt:lpstr>
      <vt:lpstr>Checking for Spelling Errors</vt:lpstr>
      <vt:lpstr>Checking for Spelling Errors</vt:lpstr>
      <vt:lpstr>Checking for Spelling Errors</vt:lpstr>
      <vt:lpstr>Checking for Spelling Errors</vt:lpstr>
      <vt:lpstr>Clues to Use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129</cp:revision>
  <dcterms:created xsi:type="dcterms:W3CDTF">2012-07-12T21:12:08Z</dcterms:created>
  <dcterms:modified xsi:type="dcterms:W3CDTF">2012-09-14T19:42:06Z</dcterms:modified>
</cp:coreProperties>
</file>